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4" r:id="rId2"/>
    <p:sldId id="279" r:id="rId3"/>
    <p:sldId id="260" r:id="rId4"/>
    <p:sldId id="261" r:id="rId5"/>
    <p:sldId id="262" r:id="rId6"/>
    <p:sldId id="263" r:id="rId7"/>
    <p:sldId id="264" r:id="rId8"/>
    <p:sldId id="283" r:id="rId9"/>
    <p:sldId id="265" r:id="rId10"/>
    <p:sldId id="32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84" r:id="rId26"/>
  </p:sldIdLst>
  <p:sldSz cx="9144000" cy="6858000" type="screen4x3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YYiDS5bc+Vf93EM5g6feA==" hashData="SXvqT6C9E72tejbVLh+XoLa+y3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2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A73F-7C3B-409D-8114-EB3E2D6C862F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DA9B1-6369-4A2E-AED6-292E8B654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33C94-F69B-46C6-9C59-AABD17A51FBC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03F0F-1778-4B87-B06A-7ED722FFC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E9135-758E-8647-9971-51298252EA3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82B9D-F9FA-034A-9BAF-80994FEA51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0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87FB3-305B-42FF-97AF-E8E173281B36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6B8FE-AEB9-480E-A403-99E94B5C8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Product_SC\Communications\Graphics\Company Logo\HK.SHOP.COM_Logos\HK&amp;Shop.com_Logos\MarketHongKong&amp;Shop.com_SidebySide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9301" y="6477000"/>
            <a:ext cx="3314699" cy="38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90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_CH_r1_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14" y="556254"/>
            <a:ext cx="5775972" cy="5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im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45424" y="685800"/>
            <a:ext cx="8922376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2792" name="Rectangle 8"/>
          <p:cNvSpPr>
            <a:spLocks noChangeArrowheads="1"/>
          </p:cNvSpPr>
          <p:nvPr/>
        </p:nvSpPr>
        <p:spPr bwMode="auto">
          <a:xfrm>
            <a:off x="152400" y="838200"/>
            <a:ext cx="8691563" cy="378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zh-TW" altLang="en-US" sz="60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人是</a:t>
            </a:r>
            <a:r>
              <a:rPr lang="zh-TW" altLang="en-US" sz="60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吸來</a:t>
            </a:r>
            <a:r>
              <a:rPr lang="zh-TW" altLang="en-US" sz="60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的，不是找來</a:t>
            </a:r>
            <a:r>
              <a:rPr lang="zh-TW" altLang="en-US" sz="60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的</a:t>
            </a:r>
            <a:endParaRPr lang="en-US" altLang="zh-TW" sz="6000" b="1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  <a:cs typeface="宋体" charset="-122"/>
            </a:endParaRPr>
          </a:p>
          <a:p>
            <a:pPr>
              <a:defRPr/>
            </a:pPr>
            <a:endParaRPr lang="en-US" altLang="zh-TW" sz="6000" b="1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宋体" charset="-122"/>
              <a:cs typeface="宋体" charset="-122"/>
            </a:endParaRPr>
          </a:p>
          <a:p>
            <a:pPr algn="ctr">
              <a:defRPr/>
            </a:pPr>
            <a:r>
              <a:rPr lang="en-US" altLang="zh-CN" sz="6000" b="1" u="none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宋体" charset="-122"/>
                <a:cs typeface="宋体" charset="-122"/>
              </a:rPr>
              <a:t>Become the person you want to recruit</a:t>
            </a:r>
            <a:endParaRPr lang="zh-CN" altLang="en-US" sz="6000" b="1" u="none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80586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2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7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準備好自己</a:t>
            </a: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TW" sz="6000" dirty="0" smtClean="0"/>
              <a:t>Prepare yourself</a:t>
            </a:r>
            <a:br>
              <a:rPr lang="en-US" altLang="zh-TW" sz="6000" dirty="0" smtClean="0"/>
            </a:b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352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 sz="4800" u="none" kern="0" dirty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2</a:t>
            </a:r>
            <a:r>
              <a:rPr lang="zh-TW" altLang="en-US" sz="4800" u="none" kern="0" dirty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分鐘廣告</a:t>
            </a:r>
            <a:r>
              <a:rPr lang="en-US" altLang="zh-TW" sz="4800" u="none" kern="0" dirty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 </a:t>
            </a:r>
            <a:r>
              <a:rPr lang="zh-TW" altLang="en-US" sz="4800" u="none" kern="0" dirty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（</a:t>
            </a:r>
            <a:r>
              <a:rPr lang="zh-TW" altLang="en-US" sz="4800" u="none" kern="0" dirty="0" smtClean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為什麼</a:t>
            </a:r>
            <a:r>
              <a:rPr lang="zh-TW" altLang="en-US" sz="4800" u="none" kern="0" dirty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做美安）</a:t>
            </a:r>
            <a:endParaRPr lang="en-US" altLang="zh-TW" sz="4800" u="none" kern="0" dirty="0" smtClean="0">
              <a:solidFill>
                <a:srgbClr val="FFFF66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MS PGothic" pitchFamily="34" charset="-128"/>
            </a:endParaRPr>
          </a:p>
          <a:p>
            <a:pPr>
              <a:defRPr/>
            </a:pPr>
            <a:r>
              <a:rPr lang="en-US" altLang="zh-TW" sz="4800" u="none" kern="0" dirty="0" smtClean="0">
                <a:solidFill>
                  <a:srgbClr val="FFFF66"/>
                </a:solidFill>
                <a:latin typeface="+mj-lt"/>
                <a:ea typeface="MS PGothic" pitchFamily="34" charset="-128"/>
                <a:cs typeface="MS PGothic" pitchFamily="34" charset="-128"/>
              </a:rPr>
              <a:t>2 </a:t>
            </a:r>
            <a:r>
              <a:rPr lang="en-US" altLang="zh-TW" sz="4800" u="none" kern="0" dirty="0" err="1" smtClean="0">
                <a:solidFill>
                  <a:srgbClr val="FFFF66"/>
                </a:solidFill>
                <a:latin typeface="+mj-lt"/>
                <a:ea typeface="MS PGothic" pitchFamily="34" charset="-128"/>
                <a:cs typeface="MS PGothic" pitchFamily="34" charset="-128"/>
              </a:rPr>
              <a:t>mins</a:t>
            </a:r>
            <a:r>
              <a:rPr lang="en-US" altLang="zh-TW" sz="4800" u="none" kern="0" dirty="0" smtClean="0">
                <a:solidFill>
                  <a:srgbClr val="FFFF66"/>
                </a:solidFill>
                <a:latin typeface="+mj-lt"/>
                <a:ea typeface="MS PGothic" pitchFamily="34" charset="-128"/>
                <a:cs typeface="MS PGothic" pitchFamily="34" charset="-128"/>
              </a:rPr>
              <a:t> commercial</a:t>
            </a:r>
          </a:p>
          <a:p>
            <a:pPr>
              <a:defRPr/>
            </a:pPr>
            <a:r>
              <a:rPr lang="zh-TW" altLang="en-US" sz="4800" kern="0" dirty="0" smtClean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甚</a:t>
            </a:r>
            <a:r>
              <a:rPr lang="zh-TW" altLang="en-US" sz="4800" u="none" kern="0" dirty="0" smtClean="0">
                <a:solidFill>
                  <a:srgbClr val="FFFF66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MS PGothic" pitchFamily="34" charset="-128"/>
              </a:rPr>
              <a:t>麼是美安</a:t>
            </a:r>
            <a:endParaRPr lang="en-US" altLang="zh-TW" sz="4800" u="none" kern="0" dirty="0" smtClean="0">
              <a:solidFill>
                <a:srgbClr val="FFFF66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MS PGothic" pitchFamily="34" charset="-128"/>
            </a:endParaRPr>
          </a:p>
          <a:p>
            <a:pPr>
              <a:defRPr/>
            </a:pPr>
            <a:r>
              <a:rPr lang="en-US" sz="4800" u="none" kern="0" dirty="0" smtClean="0">
                <a:solidFill>
                  <a:srgbClr val="FFFF66"/>
                </a:solidFill>
                <a:latin typeface="+mj-lt"/>
                <a:ea typeface="MS PGothic" pitchFamily="34" charset="-128"/>
                <a:cs typeface="MS PGothic" pitchFamily="34" charset="-128"/>
              </a:rPr>
              <a:t>What is ma</a:t>
            </a:r>
            <a:endParaRPr lang="en-US" sz="4800" u="none" kern="0" dirty="0">
              <a:solidFill>
                <a:srgbClr val="FFFF66"/>
              </a:solidFill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Call Workshop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電話工作坊</a:t>
            </a:r>
            <a:endParaRPr 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我只有幾分鐘的時間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I only have a second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推崇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FFFF"/>
                </a:solidFill>
              </a:rPr>
              <a:t>Edify 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這不一定適不適合你，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但是對我都無所謂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914400" lvl="1" indent="-514350">
              <a:buNone/>
            </a:pPr>
            <a:r>
              <a:rPr lang="en-US" altLang="zh-TW" dirty="0" smtClean="0"/>
              <a:t>May or may not be for you, either way is fine with me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但我相信你一定可以幫到我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FFFF"/>
                </a:solidFill>
              </a:rPr>
              <a:t>Help me out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時間，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地點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 </a:t>
            </a:r>
            <a:r>
              <a:rPr lang="en-US" altLang="zh-TW" dirty="0" smtClean="0">
                <a:solidFill>
                  <a:srgbClr val="FFFFFF"/>
                </a:solidFill>
              </a:rPr>
              <a:t>Time, Location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從現在到那天有任何原因來不了嗎？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914400" lvl="1" indent="-514350">
              <a:buNone/>
            </a:pPr>
            <a:r>
              <a:rPr lang="en-US" altLang="zh-TW" dirty="0" smtClean="0"/>
              <a:t>From now until then, any reason 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我會提前一天打電話提醒你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</a:rPr>
              <a:t>   </a:t>
            </a:r>
            <a:r>
              <a:rPr lang="en-US" altLang="zh-TW" dirty="0" smtClean="0">
                <a:solidFill>
                  <a:srgbClr val="FFFFFF"/>
                </a:solidFill>
              </a:rPr>
              <a:t>Remind you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_764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772400" cy="38923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Call Workshop </a:t>
            </a:r>
            <a:r>
              <a:rPr lang="en-US" altLang="zh-TW" dirty="0" err="1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電話工作坊</a:t>
            </a:r>
            <a:endPara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pic>
        <p:nvPicPr>
          <p:cNvPr id="1028" name="Picture 4" descr="C:\Users\user\Desktop\IMG_764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990601"/>
            <a:ext cx="7086599" cy="3905999"/>
          </a:xfrm>
          <a:prstGeom prst="rect">
            <a:avLst/>
          </a:prstGeom>
          <a:noFill/>
        </p:spPr>
      </p:pic>
      <p:pic>
        <p:nvPicPr>
          <p:cNvPr id="1026" name="Picture 2" descr="C:\Users\user\Desktop\IMG_7666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8077200" cy="396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美安沒有失敗，</a:t>
            </a:r>
            <a:r>
              <a:rPr lang="en-US" altLang="zh-TW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只有失敗去邀約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>There is no failure in MHK,</a:t>
            </a:r>
            <a:br>
              <a:rPr lang="en-US" altLang="zh-TW" sz="5400" dirty="0" smtClean="0"/>
            </a:br>
            <a:r>
              <a:rPr lang="en-US" altLang="zh-TW" sz="5400" dirty="0" smtClean="0"/>
              <a:t>only failure in making appointments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6096000"/>
          </a:xfrm>
        </p:spPr>
        <p:txBody>
          <a:bodyPr/>
          <a:lstStyle/>
          <a:p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預先安排好的邀約</a:t>
            </a: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才會有成果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400" dirty="0" smtClean="0"/>
              <a:t>What gets SCHEDULED, </a:t>
            </a:r>
            <a:br>
              <a:rPr lang="en-US" sz="4400" dirty="0" smtClean="0"/>
            </a:br>
            <a:r>
              <a:rPr lang="en-US" sz="4400" dirty="0" smtClean="0"/>
              <a:t>gets DONE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35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超連鎖事業簡介紹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dirty="0" smtClean="0"/>
              <a:t>Play the Video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unniva\Desktop\ub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789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9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找到自己的成功比例</a:t>
            </a:r>
            <a:r>
              <a:rPr lang="en-US" altLang="zh-TW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TW" sz="5400" dirty="0" smtClean="0"/>
              <a:t>Find your own ratio</a:t>
            </a:r>
            <a:br>
              <a:rPr lang="en-US" altLang="zh-TW" sz="5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2362200"/>
          </a:xfrm>
        </p:spPr>
        <p:txBody>
          <a:bodyPr/>
          <a:lstStyle/>
          <a:p>
            <a:r>
              <a:rPr lang="zh-TW" altLang="en-US" sz="6600" dirty="0" smtClean="0">
                <a:latin typeface="Heiti TC Light"/>
                <a:ea typeface="Heiti TC Light"/>
                <a:cs typeface="Heiti TC Light"/>
              </a:rPr>
              <a:t>運用數字法則</a:t>
            </a:r>
            <a:r>
              <a:rPr lang="en-US" altLang="zh-TW" sz="6600" dirty="0" smtClean="0">
                <a:latin typeface="Heiti TC Light"/>
                <a:ea typeface="Heiti TC Light"/>
                <a:cs typeface="Heiti TC Light"/>
              </a:rPr>
              <a:t/>
            </a:r>
            <a:br>
              <a:rPr lang="en-US" altLang="zh-TW" sz="6600" dirty="0" smtClean="0">
                <a:latin typeface="Heiti TC Light"/>
                <a:ea typeface="Heiti TC Light"/>
                <a:cs typeface="Heiti TC Light"/>
              </a:rPr>
            </a:br>
            <a:r>
              <a:rPr lang="en-US" altLang="zh-TW" sz="6600" dirty="0" err="1" smtClean="0">
                <a:latin typeface="Heiti TC Light"/>
                <a:ea typeface="Heiti TC Light"/>
                <a:cs typeface="Heiti TC Light"/>
              </a:rPr>
              <a:t>是致</a:t>
            </a:r>
            <a:r>
              <a:rPr lang="zh-TW" altLang="en-US" sz="6600" dirty="0" smtClean="0">
                <a:latin typeface="Heiti TC Light"/>
                <a:ea typeface="Heiti TC Light"/>
                <a:cs typeface="Heiti TC Light"/>
              </a:rPr>
              <a:t>勝之道</a:t>
            </a:r>
            <a:r>
              <a:rPr lang="en-US" altLang="zh-TW" sz="6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altLang="zh-TW" sz="6600" dirty="0" smtClean="0">
                <a:ea typeface="ＭＳ Ｐゴシック" charset="-128"/>
                <a:cs typeface="ＭＳ Ｐゴシック" charset="-128"/>
              </a:rPr>
            </a:br>
            <a:r>
              <a:rPr lang="en-US" altLang="zh-TW" sz="6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altLang="zh-TW" sz="6600" dirty="0" smtClean="0">
                <a:ea typeface="ＭＳ Ｐゴシック" charset="-128"/>
                <a:cs typeface="ＭＳ Ｐゴシック" charset="-128"/>
              </a:rPr>
            </a:br>
            <a:r>
              <a:rPr lang="en-US" altLang="zh-TW" sz="5000" dirty="0" smtClean="0">
                <a:ea typeface="ＭＳ Ｐゴシック" charset="-128"/>
                <a:cs typeface="ＭＳ Ｐゴシック" charset="-128"/>
              </a:rPr>
              <a:t>What we lack in skills, </a:t>
            </a:r>
            <a:br>
              <a:rPr lang="en-US" altLang="zh-TW" sz="5000" dirty="0" smtClean="0">
                <a:ea typeface="ＭＳ Ｐゴシック" charset="-128"/>
                <a:cs typeface="ＭＳ Ｐゴシック" charset="-128"/>
              </a:rPr>
            </a:br>
            <a:r>
              <a:rPr lang="en-US" altLang="zh-TW" sz="5000" dirty="0" smtClean="0">
                <a:ea typeface="ＭＳ Ｐゴシック" charset="-128"/>
                <a:cs typeface="ＭＳ Ｐゴシック" charset="-128"/>
              </a:rPr>
              <a:t>can be made up by numbers</a:t>
            </a:r>
            <a:endParaRPr lang="en-US" sz="5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0" y="2133600"/>
            <a:ext cx="59985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600" b="1" dirty="0">
                <a:solidFill>
                  <a:srgbClr val="33CCFF"/>
                </a:solidFill>
                <a:latin typeface="Calibri"/>
              </a:rPr>
              <a:t>Calvin </a:t>
            </a:r>
            <a:r>
              <a:rPr lang="en-US" sz="4600" b="1" dirty="0" err="1" smtClean="0">
                <a:solidFill>
                  <a:srgbClr val="33CCFF"/>
                </a:solidFill>
                <a:latin typeface="Calibri"/>
              </a:rPr>
              <a:t>Ip</a:t>
            </a:r>
            <a:endParaRPr lang="en-US" sz="4600" b="1" dirty="0">
              <a:solidFill>
                <a:srgbClr val="33CCFF"/>
              </a:solidFill>
              <a:latin typeface="Calibri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2926680"/>
            <a:ext cx="65896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總顧</a:t>
            </a:r>
            <a:r>
              <a:rPr lang="zh-TW" altLang="en-US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>問經理級</a:t>
            </a:r>
            <a: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prstClr val="white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200" b="1" dirty="0" smtClean="0">
                <a:solidFill>
                  <a:prstClr val="white"/>
                </a:solidFill>
                <a:ea typeface="華康儷中黑" pitchFamily="49" charset="-120"/>
              </a:rPr>
              <a:t>National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Supervising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Coordinator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96843" y="426720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2800" dirty="0">
                <a:solidFill>
                  <a:prstClr val="white"/>
                </a:solidFill>
                <a:latin typeface="Calibri"/>
                <a:ea typeface="華康儷中黑" pitchFamily="49" charset="-120"/>
              </a:rPr>
              <a:t>四個佣金週期共賺取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ea typeface="華康儷中黑" pitchFamily="49" charset="-120"/>
              </a:rPr>
              <a:t>HK$76,600</a:t>
            </a:r>
            <a:endParaRPr lang="en-US" altLang="en-US" sz="2800" dirty="0">
              <a:solidFill>
                <a:prstClr val="white"/>
              </a:solidFill>
              <a:latin typeface="Calibri"/>
              <a:ea typeface="華康儷中黑" pitchFamily="49" charset="-120"/>
            </a:endParaRPr>
          </a:p>
          <a:p>
            <a:pPr algn="ctr" fontAlgn="auto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HK$76,600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in 4 Commission weeks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zh-TW" altLang="en-US" sz="5800" kern="0" dirty="0">
                <a:solidFill>
                  <a:srgbClr val="FFFFFF"/>
                </a:solidFill>
                <a:ea typeface="華康儷中黑" pitchFamily="49" charset="-120"/>
              </a:rPr>
              <a:t>物色，招募與推</a:t>
            </a:r>
            <a:r>
              <a:rPr lang="zh-TW" altLang="en-US" sz="5800" kern="0" dirty="0" smtClean="0">
                <a:solidFill>
                  <a:srgbClr val="FFFFFF"/>
                </a:solidFill>
                <a:ea typeface="華康儷中黑" pitchFamily="49" charset="-120"/>
              </a:rPr>
              <a:t>薦是一</a:t>
            </a:r>
            <a:r>
              <a:rPr lang="zh-TW" altLang="en-US" sz="5800" kern="0" dirty="0">
                <a:solidFill>
                  <a:srgbClr val="FFFFFF"/>
                </a:solidFill>
                <a:ea typeface="華康儷中黑" pitchFamily="49" charset="-120"/>
              </a:rPr>
              <a:t>個過程 </a:t>
            </a:r>
            <a:r>
              <a:rPr lang="en-US" altLang="zh-TW" sz="4800" kern="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800" kern="0" dirty="0">
                <a:solidFill>
                  <a:srgbClr val="FFFFFF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800" b="1" kern="0" dirty="0" smtClean="0">
                <a:solidFill>
                  <a:srgbClr val="FFFFFF"/>
                </a:solidFill>
                <a:ea typeface="華康儷中黑" pitchFamily="49" charset="-120"/>
              </a:rPr>
              <a:t>Prospecting, Recruiting &amp; Sponsoring </a:t>
            </a:r>
            <a:r>
              <a:rPr lang="en-US" altLang="zh-TW" sz="3800" b="1" kern="0" dirty="0">
                <a:solidFill>
                  <a:srgbClr val="FFFFFF"/>
                </a:solidFill>
                <a:ea typeface="華康儷中黑" pitchFamily="49" charset="-120"/>
              </a:rPr>
              <a:t>is a Process</a:t>
            </a:r>
            <a:endParaRPr lang="en-US" altLang="zh-TW" sz="3800" b="1" kern="0" dirty="0">
              <a:solidFill>
                <a:srgbClr val="FFFFFF"/>
              </a:solidFill>
              <a:latin typeface="Calibri"/>
              <a:ea typeface="華康儷中黑" pitchFamily="49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6" y="1884695"/>
            <a:ext cx="2401958" cy="306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" y="6096000"/>
            <a:ext cx="904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/>
              <a:t>本簡報中提到的收入等級純屬舉例說明，無意代表美安香</a:t>
            </a:r>
            <a:r>
              <a:rPr lang="zh-TW" altLang="en-US" sz="800" dirty="0" smtClean="0"/>
              <a:t>港超連鎖店主的</a:t>
            </a:r>
            <a:r>
              <a:rPr lang="zh-TW" altLang="en-US" sz="800" dirty="0"/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/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/>
              <a:t>UnFranchise</a:t>
            </a:r>
            <a:r>
              <a:rPr lang="en-US" altLang="zh-TW" sz="800" b="1" dirty="0" smtClean="0"/>
              <a:t> Owner</a:t>
            </a:r>
            <a:r>
              <a:rPr lang="en-US" sz="800" b="1" dirty="0" smtClean="0"/>
              <a:t>, </a:t>
            </a:r>
            <a:r>
              <a:rPr lang="en-US" sz="800" b="1" dirty="0"/>
              <a:t>nor </a:t>
            </a:r>
            <a:r>
              <a:rPr lang="en-US" sz="800" b="1" dirty="0" smtClean="0"/>
              <a:t>are </a:t>
            </a:r>
            <a:r>
              <a:rPr lang="en-US" sz="800" b="1" dirty="0"/>
              <a:t>they intended to represent that any given Independent </a:t>
            </a:r>
            <a:r>
              <a:rPr lang="en-US" altLang="zh-TW" sz="800" b="1" dirty="0" err="1"/>
              <a:t>UnFranchise</a:t>
            </a:r>
            <a:r>
              <a:rPr lang="en-US" altLang="zh-TW" sz="800" b="1" dirty="0"/>
              <a:t> Owner</a:t>
            </a:r>
            <a:r>
              <a:rPr lang="en-US" sz="800" b="1" dirty="0" smtClean="0"/>
              <a:t> </a:t>
            </a:r>
            <a:r>
              <a:rPr lang="en-US" sz="800" b="1" dirty="0"/>
              <a:t>will earn income in that amount. The success of any Market Hong Kong Independent </a:t>
            </a:r>
            <a:r>
              <a:rPr lang="en-US" altLang="zh-TW" sz="800" b="1" dirty="0" err="1"/>
              <a:t>UnFranchise</a:t>
            </a:r>
            <a:r>
              <a:rPr lang="en-US" altLang="zh-TW" sz="800" b="1" dirty="0"/>
              <a:t> Owner</a:t>
            </a:r>
            <a:r>
              <a:rPr lang="en-US" sz="800" b="1" dirty="0" smtClean="0"/>
              <a:t> </a:t>
            </a:r>
            <a:r>
              <a:rPr lang="en-US" sz="800" b="1" dirty="0"/>
              <a:t>will depend upon the amount of hard work, talent, and dedication which he or she devotes to building his or her Market Hong Kong Business.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99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有效跟進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dirty="0" smtClean="0"/>
              <a:t>– Effective Follow Up</a:t>
            </a:r>
            <a:br>
              <a:rPr lang="en-US" dirty="0" smtClean="0"/>
            </a:b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關鍵都在下一次</a:t>
            </a:r>
            <a:endParaRPr 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TW" sz="3200" dirty="0" smtClean="0"/>
              <a:t>1. 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優惠顧客</a:t>
            </a:r>
            <a:r>
              <a:rPr 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– 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產品</a:t>
            </a:r>
            <a:r>
              <a:rPr lang="en-US" altLang="zh-TW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en-US" sz="3200" dirty="0" smtClean="0"/>
              <a:t>/ </a:t>
            </a:r>
            <a:r>
              <a:rPr lang="en-US" sz="3200" dirty="0" err="1" smtClean="0"/>
              <a:t>Autoship</a:t>
            </a: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Product / </a:t>
            </a:r>
            <a:r>
              <a:rPr lang="en-US" sz="3200" dirty="0" err="1" smtClean="0"/>
              <a:t>Autoship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altLang="zh-TW" sz="3200" dirty="0" smtClean="0"/>
              <a:t>2. 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約下次見面</a:t>
            </a:r>
            <a:r>
              <a:rPr lang="en-US" altLang="zh-TW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/ 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主辦一次活動</a:t>
            </a:r>
            <a:endParaRPr lang="en-US" altLang="zh-TW" sz="3200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514350" indent="-514350">
              <a:buNone/>
            </a:pPr>
            <a:r>
              <a:rPr lang="en-US" altLang="zh-TW" sz="3200" dirty="0" smtClean="0"/>
              <a:t>	Follow Up /Next Step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altLang="zh-TW" sz="3200" dirty="0" smtClean="0"/>
              <a:t>3. </a:t>
            </a:r>
            <a:r>
              <a:rPr lang="zh-TW" altLang="en-US" sz="32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新人快速起步</a:t>
            </a:r>
            <a:r>
              <a:rPr lang="en-US" altLang="zh-TW" sz="3200" dirty="0" smtClean="0"/>
              <a:t> </a:t>
            </a:r>
            <a:r>
              <a:rPr lang="en-US" sz="3200" dirty="0" smtClean="0"/>
              <a:t>(FSK)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5562600" y="1828800"/>
            <a:ext cx="1219200" cy="4572000"/>
          </a:xfrm>
          <a:prstGeom prst="rightBrace">
            <a:avLst/>
          </a:prstGeom>
          <a:solidFill>
            <a:srgbClr val="0033CC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76200">
              <a:srgbClr val="FFFF66">
                <a:alpha val="94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heavy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6889" y="2971800"/>
            <a:ext cx="1118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none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票</a:t>
            </a:r>
            <a:endParaRPr lang="en-US" altLang="zh-TW" u="none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en-US" u="none" dirty="0" smtClean="0"/>
              <a:t>TICKET</a:t>
            </a:r>
          </a:p>
          <a:p>
            <a:r>
              <a:rPr lang="en-US" u="none" dirty="0" smtClean="0"/>
              <a:t>&amp;</a:t>
            </a:r>
          </a:p>
          <a:p>
            <a:r>
              <a:rPr lang="en-US" u="none" dirty="0" smtClean="0"/>
              <a:t>Schedule </a:t>
            </a:r>
          </a:p>
          <a:p>
            <a:r>
              <a:rPr lang="en-US" u="none" dirty="0" smtClean="0"/>
              <a:t>HWP/HBP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8773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0" y="335386"/>
            <a:ext cx="8385463" cy="604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" y="912593"/>
            <a:ext cx="8855480" cy="592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0926" y="25280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00B0F0"/>
                </a:solidFill>
              </a:rPr>
              <a:t>Fast Start Kit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533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新人起步指南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charset="0"/>
                <a:cs typeface="Times New Roman" charset="0"/>
              </a:rPr>
              <a:t>Getting Started Guide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u="none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下次大會的門票</a:t>
            </a:r>
            <a:endParaRPr lang="en-US" altLang="zh-TW" sz="4000" b="1" u="none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  <a:cs typeface="Times New Roman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charset="0"/>
                <a:cs typeface="Times New Roman" charset="0"/>
              </a:rPr>
              <a:t>Ticket to next Convention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u="none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設定會議聯盟系統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 </a:t>
            </a:r>
            <a:r>
              <a:rPr lang="en-US" altLang="zh-TW" sz="4000" b="1" u="none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訓練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charset="0"/>
                <a:cs typeface="Times New Roman" charset="0"/>
              </a:rPr>
              <a:t>+ 2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對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charset="0"/>
                <a:cs typeface="Times New Roman" charset="0"/>
              </a:rPr>
              <a:t>1</a:t>
            </a:r>
            <a:r>
              <a:rPr lang="en-US" altLang="zh-TW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charset="0"/>
              </a:rPr>
              <a:t>會面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none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 New Roman" charset="0"/>
                <a:cs typeface="Times New Roman" charset="0"/>
              </a:rPr>
              <a:t>Schedule NMTSS training+ 2 to 1</a:t>
            </a:r>
          </a:p>
        </p:txBody>
      </p:sp>
    </p:spTree>
    <p:extLst>
      <p:ext uri="{BB962C8B-B14F-4D97-AF65-F5344CB8AC3E}">
        <p14:creationId xmlns:p14="http://schemas.microsoft.com/office/powerpoint/2010/main" val="30325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掌控我能掌控的，</a:t>
            </a: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其他的都會在我掌控之中</a:t>
            </a: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TW" sz="4400" dirty="0" smtClean="0"/>
              <a:t>Do more of what you know works, less of what you know doesn't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5791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5791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5791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5791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5800" y="5791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124200" y="5791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0504" name="Rectangle 8"/>
          <p:cNvSpPr>
            <a:spLocks noChangeArrowheads="1"/>
          </p:cNvSpPr>
          <p:nvPr/>
        </p:nvSpPr>
        <p:spPr bwMode="auto">
          <a:xfrm>
            <a:off x="838200" y="2514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endParaRPr lang="zh-CN" altLang="en-US" sz="6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  <a:cs typeface="宋体" charset="-122"/>
            </a:endParaRPr>
          </a:p>
        </p:txBody>
      </p:sp>
      <p:sp>
        <p:nvSpPr>
          <p:cNvPr id="2410505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839200" cy="1143000"/>
          </a:xfrm>
          <a:ln w="12700"/>
        </p:spPr>
        <p:txBody>
          <a:bodyPr lIns="90488" tIns="44450" rIns="90488" bIns="44450"/>
          <a:lstStyle/>
          <a:p>
            <a:pPr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創造</a:t>
            </a:r>
            <a:r>
              <a:rPr lang="zh-TW" altLang="en-US" sz="60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業績，不是</a:t>
            </a:r>
            <a:r>
              <a:rPr lang="zh-TW" altLang="en-US" sz="6000" dirty="0" smtClean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等待</a:t>
            </a:r>
            <a:r>
              <a:rPr lang="zh-TW" altLang="en-US" sz="600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業績</a:t>
            </a:r>
            <a:r>
              <a:rPr lang="en-US" altLang="zh-TW" sz="6000" dirty="0" smtClean="0">
                <a:solidFill>
                  <a:srgbClr val="FFFF00"/>
                </a:solidFill>
                <a:latin typeface="Tahoma" charset="0"/>
                <a:ea typeface="宋体" charset="-122"/>
                <a:cs typeface="宋体" charset="-122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Tahoma" charset="0"/>
                <a:ea typeface="宋体" charset="-122"/>
                <a:cs typeface="宋体" charset="-122"/>
              </a:rPr>
            </a:br>
            <a:r>
              <a:rPr lang="en-US" altLang="zh-TW" sz="5000" dirty="0" smtClean="0">
                <a:solidFill>
                  <a:srgbClr val="FFFF00"/>
                </a:solidFill>
                <a:latin typeface="+mn-lt"/>
                <a:ea typeface="宋体" charset="-122"/>
                <a:cs typeface="宋体" charset="-122"/>
              </a:rPr>
              <a:t>Create BV, not Wait for BV</a:t>
            </a:r>
            <a:r>
              <a:rPr lang="en-US" altLang="zh-TW" sz="5000" dirty="0" smtClean="0">
                <a:solidFill>
                  <a:srgbClr val="FFFF00"/>
                </a:solidFill>
                <a:latin typeface="Tahoma" charset="0"/>
                <a:ea typeface="宋体" charset="-122"/>
                <a:cs typeface="宋体" charset="-122"/>
              </a:rPr>
              <a:t/>
            </a:r>
            <a:br>
              <a:rPr lang="en-US" altLang="zh-TW" sz="5000" dirty="0" smtClean="0">
                <a:solidFill>
                  <a:srgbClr val="FFFF00"/>
                </a:solidFill>
                <a:latin typeface="Tahoma" charset="0"/>
                <a:ea typeface="宋体" charset="-122"/>
                <a:cs typeface="宋体" charset="-122"/>
              </a:rPr>
            </a:br>
            <a:endParaRPr lang="zh-CN" altLang="en-US" sz="5000" dirty="0">
              <a:solidFill>
                <a:srgbClr val="FFFF00"/>
              </a:solidFill>
              <a:latin typeface="Tahoma" charset="0"/>
              <a:ea typeface="宋体" charset="-122"/>
              <a:cs typeface="宋体" charset="-122"/>
            </a:endParaRPr>
          </a:p>
        </p:txBody>
      </p:sp>
      <p:sp>
        <p:nvSpPr>
          <p:cNvPr id="2410506" name="Rectangle 10"/>
          <p:cNvSpPr>
            <a:spLocks noChangeArrowheads="1"/>
          </p:cNvSpPr>
          <p:nvPr/>
        </p:nvSpPr>
        <p:spPr bwMode="auto">
          <a:xfrm>
            <a:off x="609600" y="2889250"/>
            <a:ext cx="8001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endParaRPr lang="zh-CN" alt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宋体" charset="-122"/>
              <a:cs typeface="宋体" charset="-122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2057400" y="3962400"/>
            <a:ext cx="533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6000" kern="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就去行動</a:t>
            </a:r>
            <a:r>
              <a:rPr lang="en-US" altLang="zh-TW" sz="6000" kern="0" dirty="0" smtClean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宋体" charset="-122"/>
              </a:rPr>
              <a:t>!</a:t>
            </a:r>
            <a:endParaRPr lang="en-US" altLang="zh-TW" sz="6000" u="none" kern="0" dirty="0" smtClean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宋体" charset="-122"/>
            </a:endParaRPr>
          </a:p>
          <a:p>
            <a:pPr algn="ctr">
              <a:defRPr/>
            </a:pPr>
            <a:r>
              <a:rPr lang="en-US" altLang="zh-CN" sz="6000" kern="0" dirty="0" smtClean="0">
                <a:solidFill>
                  <a:srgbClr val="FFFF00"/>
                </a:solidFill>
                <a:ea typeface="宋体" charset="-122"/>
                <a:cs typeface="宋体" charset="-122"/>
              </a:rPr>
              <a:t>Just do it!</a:t>
            </a:r>
            <a:endParaRPr lang="zh-CN" altLang="en-US" sz="6000" u="none" kern="0" dirty="0">
              <a:solidFill>
                <a:srgbClr val="FFFF00"/>
              </a:solidFill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324890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0505" grpId="0" animBg="1" autoUpdateAnimBg="0"/>
      <p:bldP spid="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_CH_r1_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014" y="556254"/>
            <a:ext cx="5775972" cy="5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6858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600" u="none" kern="0" dirty="0" smtClean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  <a:cs typeface="MS PGothic" pitchFamily="34" charset="-128"/>
              </a:rPr>
              <a:t>大量的</a:t>
            </a:r>
            <a:r>
              <a:rPr lang="en-US" altLang="zh-TW" sz="5600" u="none" kern="0" dirty="0" smtClean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  <a:cs typeface="MS PGothic" pitchFamily="34" charset="-128"/>
              </a:rPr>
              <a:t> </a:t>
            </a:r>
            <a:r>
              <a:rPr lang="zh-TW" altLang="en-US" sz="5600" u="none" kern="0" dirty="0" smtClean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  <a:cs typeface="MS PGothic" pitchFamily="34" charset="-128"/>
              </a:rPr>
              <a:t>持續的</a:t>
            </a:r>
            <a:r>
              <a:rPr lang="en-US" altLang="zh-TW" sz="5600" u="none" kern="0" dirty="0" smtClean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  <a:cs typeface="MS PGothic" pitchFamily="34" charset="-128"/>
              </a:rPr>
              <a:t> </a:t>
            </a:r>
            <a:r>
              <a:rPr lang="zh-TW" altLang="en-US" sz="5600" u="none" kern="0" dirty="0" smtClean="0">
                <a:solidFill>
                  <a:srgbClr val="FFFF66"/>
                </a:solidFill>
                <a:latin typeface="華康儷中黑" pitchFamily="49" charset="-120"/>
                <a:ea typeface="華康儷中黑" pitchFamily="49" charset="-120"/>
                <a:cs typeface="MS PGothic" pitchFamily="34" charset="-128"/>
              </a:rPr>
              <a:t>行動</a:t>
            </a:r>
            <a:endParaRPr lang="en-US" altLang="zh-TW" sz="5600" u="none" kern="0" dirty="0" smtClean="0">
              <a:solidFill>
                <a:srgbClr val="FFFF66"/>
              </a:solidFill>
              <a:latin typeface="華康儷中黑" pitchFamily="49" charset="-120"/>
              <a:ea typeface="華康儷中黑" pitchFamily="49" charset="-120"/>
              <a:cs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5600" u="none" kern="0" dirty="0" smtClean="0">
              <a:solidFill>
                <a:srgbClr val="FFFF66"/>
              </a:solidFill>
              <a:latin typeface="華康儷中黑" pitchFamily="49" charset="-120"/>
              <a:ea typeface="華康儷中黑" pitchFamily="49" charset="-120"/>
              <a:cs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600" u="none" kern="0" dirty="0" smtClean="0">
                <a:solidFill>
                  <a:srgbClr val="FFFF66"/>
                </a:solidFill>
                <a:ea typeface="華康儷中黑" pitchFamily="49" charset="-120"/>
                <a:cs typeface="MS PGothic" pitchFamily="34" charset="-128"/>
              </a:rPr>
              <a:t>Massive Consistent Action</a:t>
            </a:r>
          </a:p>
        </p:txBody>
      </p:sp>
    </p:spTree>
    <p:extLst>
      <p:ext uri="{BB962C8B-B14F-4D97-AF65-F5344CB8AC3E}">
        <p14:creationId xmlns:p14="http://schemas.microsoft.com/office/powerpoint/2010/main" val="40771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20200" cy="1143000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名單－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數字的遊戲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en-US" altLang="zh-TW" dirty="0" smtClean="0">
                <a:latin typeface="+mn-lt"/>
              </a:rPr>
              <a:t>Possibilities List – It’s a number’s </a:t>
            </a:r>
            <a:r>
              <a:rPr lang="en-US" altLang="zh-TW" dirty="0" smtClean="0"/>
              <a:t>game </a:t>
            </a:r>
            <a:endParaRPr lang="en-US" dirty="0"/>
          </a:p>
        </p:txBody>
      </p:sp>
      <p:pic>
        <p:nvPicPr>
          <p:cNvPr id="6" name="Content Placeholder 5" descr="Screen shot 2013-04-30 at 12.21.19 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0520" r="-60520"/>
          <a:stretch>
            <a:fillRect/>
          </a:stretch>
        </p:blipFill>
        <p:spPr>
          <a:xfrm>
            <a:off x="-304800" y="1371600"/>
            <a:ext cx="9906000" cy="5638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828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填滿儲豆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罐 </a:t>
            </a:r>
            <a:r>
              <a:rPr lang="en-US" dirty="0" smtClean="0"/>
              <a:t>Fill the Bean Jar</a:t>
            </a:r>
            <a:endParaRPr 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C:\Users\Sunniva\Desktop\Fill the bean J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538538" cy="533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1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49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創造人脈的渠道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Channels to Create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你在找尋甚麼樣的人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業務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業務經理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老師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生意人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全職媽媽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健身教練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化妝師</a:t>
            </a:r>
            <a:r>
              <a:rPr 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, </a:t>
            </a:r>
            <a:r>
              <a:rPr lang="en-US" dirty="0" err="1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etc</a:t>
            </a:r>
            <a:endParaRPr lang="en-US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endParaRPr lang="en-US" dirty="0" smtClean="0"/>
          </a:p>
          <a:p>
            <a:r>
              <a:rPr lang="en-US" dirty="0" smtClean="0"/>
              <a:t>What kind of people are you looking for?</a:t>
            </a:r>
          </a:p>
          <a:p>
            <a:r>
              <a:rPr lang="en-US" dirty="0" smtClean="0"/>
              <a:t>Sales, Sales Manager, Teachers, Business owners, Mothers,  Fitness coach, Make up Artist, etc</a:t>
            </a:r>
          </a:p>
          <a:p>
            <a:r>
              <a:rPr lang="en-US" dirty="0" smtClean="0"/>
              <a:t>FB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‧</a:t>
            </a:r>
            <a:r>
              <a:rPr lang="en-US" dirty="0" smtClean="0"/>
              <a:t>Instagram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‧ </a:t>
            </a:r>
            <a:r>
              <a:rPr lang="en-US" dirty="0" err="1" smtClean="0"/>
              <a:t>Linkedin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0"/>
            <a:ext cx="7772400" cy="1143000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zh-TW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篩選名單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To </a:t>
            </a:r>
            <a:r>
              <a:rPr lang="en-US" sz="4800" dirty="0" smtClean="0"/>
              <a:t>Qualify Prospects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114800"/>
          </a:xfrm>
        </p:spPr>
        <p:txBody>
          <a:bodyPr/>
          <a:lstStyle/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讚美，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共同點，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聆聽，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關心</a:t>
            </a:r>
            <a:endParaRPr lang="en-US" altLang="zh-TW" dirty="0" smtClean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有主題性的問話</a:t>
            </a:r>
            <a:r>
              <a:rPr lang="en-US" altLang="zh-TW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dirty="0" smtClean="0"/>
              <a:t>－</a:t>
            </a:r>
            <a:r>
              <a:rPr lang="en-US" altLang="zh-TW" dirty="0" smtClean="0"/>
              <a:t> FORM</a:t>
            </a:r>
          </a:p>
          <a:p>
            <a:r>
              <a:rPr lang="en-US" dirty="0" smtClean="0"/>
              <a:t>Compliment, Common Ground, Care</a:t>
            </a:r>
          </a:p>
          <a:p>
            <a:r>
              <a:rPr lang="en-US" dirty="0" smtClean="0"/>
              <a:t>Ask Leading Questions  - FORM (Theme)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稱讚</a:t>
            </a:r>
            <a:r>
              <a:rPr lang="en-US" altLang="zh-TW" dirty="0" smtClean="0"/>
              <a:t> </a:t>
            </a:r>
            <a:r>
              <a:rPr lang="en-US" dirty="0" smtClean="0"/>
              <a:t>Edify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擴展市場</a:t>
            </a:r>
            <a:r>
              <a:rPr lang="en-US" altLang="zh-TW" dirty="0" smtClean="0"/>
              <a:t> </a:t>
            </a:r>
            <a:r>
              <a:rPr lang="en-US" dirty="0" smtClean="0"/>
              <a:t>Expanding (Direct)</a:t>
            </a:r>
          </a:p>
          <a:p>
            <a:pPr marL="514350" indent="-514350"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不知道適不適合你</a:t>
            </a:r>
            <a:r>
              <a:rPr lang="en-US" altLang="zh-TW" b="1" dirty="0" smtClean="0"/>
              <a:t> </a:t>
            </a:r>
            <a:r>
              <a:rPr lang="en-US" dirty="0" smtClean="0"/>
              <a:t>May or may not </a:t>
            </a:r>
          </a:p>
          <a:p>
            <a:pPr marL="514350" indent="-514350">
              <a:buFontTx/>
              <a:buAutoNum type="arabicPeriod"/>
            </a:pPr>
            <a:r>
              <a:rPr lang="zh-TW" altLang="en-US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但我相信你一定願意多了解一些資訊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en-US" dirty="0" smtClean="0"/>
              <a:t>	Do you keep your business options open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Build Relationship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68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Your Image </a:t>
            </a:r>
            <a:r>
              <a:rPr lang="en-US" altLang="zh-TW" dirty="0" err="1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建立你的形像</a:t>
            </a:r>
            <a:endParaRPr lang="zh-TW" altLang="en-US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user\Downloads\FullSizeRende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65724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C:\Users\user\Downloads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4002601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719</Words>
  <Application>Microsoft Office PowerPoint</Application>
  <PresentationFormat>On-screen Show (4:3)</PresentationFormat>
  <Paragraphs>101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名單－ 數字的遊戲 Possibilities List – It’s a number’s game </vt:lpstr>
      <vt:lpstr>填滿儲豆罐 Fill the Bean Jar</vt:lpstr>
      <vt:lpstr>創造人脈的渠道 Channels to Create Leads</vt:lpstr>
      <vt:lpstr> 篩選名單 To Qualify Prospects </vt:lpstr>
      <vt:lpstr>Build Your Image 建立你的形像</vt:lpstr>
      <vt:lpstr>PowerPoint Presentation</vt:lpstr>
      <vt:lpstr>PowerPoint Presentation</vt:lpstr>
      <vt:lpstr>PowerPoint Presentation</vt:lpstr>
      <vt:lpstr>準備好自己 Prepare yourself </vt:lpstr>
      <vt:lpstr>Call Workshop 電話工作坊</vt:lpstr>
      <vt:lpstr>Call Workshop 電話工作坊</vt:lpstr>
      <vt:lpstr>美安沒有失敗， 只有失敗去邀約  There is no failure in MHK, only failure in making appointments</vt:lpstr>
      <vt:lpstr>預先安排好的邀約 才會有成果  What gets SCHEDULED,  gets DONE </vt:lpstr>
      <vt:lpstr>超連鎖事業簡介紹 Play the Video</vt:lpstr>
      <vt:lpstr>找到自己的成功比例 Find your own ratio  </vt:lpstr>
      <vt:lpstr>運用數字法則 是致勝之道  What we lack in skills,  can be made up by numbers</vt:lpstr>
      <vt:lpstr>有效跟進 – Effective Follow Up 關鍵都在下一次</vt:lpstr>
      <vt:lpstr>PowerPoint Presentation</vt:lpstr>
      <vt:lpstr>PowerPoint Presentation</vt:lpstr>
      <vt:lpstr>掌控我能掌控的， 其他的都會在我掌控之中  Do more of what you know works, less of what you know doesn't </vt:lpstr>
      <vt:lpstr>創造業績，不是等待業績 Create BV, not Wait for BV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56</cp:revision>
  <cp:lastPrinted>2014-11-13T10:35:57Z</cp:lastPrinted>
  <dcterms:created xsi:type="dcterms:W3CDTF">2014-10-09T05:06:54Z</dcterms:created>
  <dcterms:modified xsi:type="dcterms:W3CDTF">2014-12-10T05:48:29Z</dcterms:modified>
</cp:coreProperties>
</file>